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8" r:id="rId2"/>
    <p:sldId id="269" r:id="rId3"/>
    <p:sldId id="270" r:id="rId4"/>
    <p:sldId id="263" r:id="rId5"/>
    <p:sldId id="264" r:id="rId6"/>
    <p:sldId id="265" r:id="rId7"/>
    <p:sldId id="266" r:id="rId8"/>
    <p:sldId id="267" r:id="rId9"/>
    <p:sldId id="273" r:id="rId10"/>
    <p:sldId id="274" r:id="rId11"/>
    <p:sldId id="272" r:id="rId12"/>
    <p:sldId id="275" r:id="rId13"/>
    <p:sldId id="276" r:id="rId14"/>
    <p:sldId id="271" r:id="rId15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114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DE9FD-4428-42C3-87AA-C7E248F150F4}" type="datetimeFigureOut">
              <a:rPr lang="en-US" smtClean="0"/>
              <a:t>02-Jul-19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4C787-3065-42F2-A9F2-D2B064CC5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1054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DE9FD-4428-42C3-87AA-C7E248F150F4}" type="datetimeFigureOut">
              <a:rPr lang="en-US" smtClean="0"/>
              <a:t>02-Jul-19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4C787-3065-42F2-A9F2-D2B064CC5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5792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DE9FD-4428-42C3-87AA-C7E248F150F4}" type="datetimeFigureOut">
              <a:rPr lang="en-US" smtClean="0"/>
              <a:t>02-Jul-19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4C787-3065-42F2-A9F2-D2B064CC5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3115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DE9FD-4428-42C3-87AA-C7E248F150F4}" type="datetimeFigureOut">
              <a:rPr lang="en-US" smtClean="0"/>
              <a:t>02-Jul-19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4C787-3065-42F2-A9F2-D2B064CC5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8962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DE9FD-4428-42C3-87AA-C7E248F150F4}" type="datetimeFigureOut">
              <a:rPr lang="en-US" smtClean="0"/>
              <a:t>02-Jul-19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4C787-3065-42F2-A9F2-D2B064CC5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3025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DE9FD-4428-42C3-87AA-C7E248F150F4}" type="datetimeFigureOut">
              <a:rPr lang="en-US" smtClean="0"/>
              <a:t>02-Jul-19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4C787-3065-42F2-A9F2-D2B064CC5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6555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DE9FD-4428-42C3-87AA-C7E248F150F4}" type="datetimeFigureOut">
              <a:rPr lang="en-US" smtClean="0"/>
              <a:t>02-Jul-19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4C787-3065-42F2-A9F2-D2B064CC5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7567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DE9FD-4428-42C3-87AA-C7E248F150F4}" type="datetimeFigureOut">
              <a:rPr lang="en-US" smtClean="0"/>
              <a:t>02-Jul-19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4C787-3065-42F2-A9F2-D2B064CC5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0076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DE9FD-4428-42C3-87AA-C7E248F150F4}" type="datetimeFigureOut">
              <a:rPr lang="en-US" smtClean="0"/>
              <a:t>02-Jul-19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4C787-3065-42F2-A9F2-D2B064CC5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0278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DE9FD-4428-42C3-87AA-C7E248F150F4}" type="datetimeFigureOut">
              <a:rPr lang="en-US" smtClean="0"/>
              <a:t>02-Jul-19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4C787-3065-42F2-A9F2-D2B064CC5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4383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DE9FD-4428-42C3-87AA-C7E248F150F4}" type="datetimeFigureOut">
              <a:rPr lang="en-US" smtClean="0"/>
              <a:t>02-Jul-19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4C787-3065-42F2-A9F2-D2B064CC5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8827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EDE9FD-4428-42C3-87AA-C7E248F150F4}" type="datetimeFigureOut">
              <a:rPr lang="en-US" smtClean="0"/>
              <a:t>02-Jul-19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D4C787-3065-42F2-A9F2-D2B064CC5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3882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29.png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/>
          <p:cNvSpPr/>
          <p:nvPr/>
        </p:nvSpPr>
        <p:spPr>
          <a:xfrm>
            <a:off x="4735630" y="457407"/>
            <a:ext cx="658032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000" dirty="0"/>
              <a:t> 1</a:t>
            </a:r>
          </a:p>
          <a:p>
            <a:pPr algn="r"/>
            <a:r>
              <a:rPr lang="en-US" sz="1000" dirty="0"/>
              <a:t>     4</a:t>
            </a:r>
          </a:p>
          <a:p>
            <a:pPr algn="r"/>
            <a:r>
              <a:rPr lang="en-US" sz="1000" dirty="0"/>
              <a:t>     2</a:t>
            </a:r>
          </a:p>
          <a:p>
            <a:pPr algn="r"/>
            <a:r>
              <a:rPr lang="en-US" sz="1000" dirty="0"/>
              <a:t>     1</a:t>
            </a:r>
          </a:p>
          <a:p>
            <a:pPr algn="r"/>
            <a:r>
              <a:rPr lang="en-US" sz="1000" dirty="0"/>
              <a:t>     1</a:t>
            </a:r>
          </a:p>
          <a:p>
            <a:pPr algn="r"/>
            <a:r>
              <a:rPr lang="en-US" sz="1000" dirty="0"/>
              <a:t>     1</a:t>
            </a:r>
          </a:p>
          <a:p>
            <a:pPr algn="r"/>
            <a:r>
              <a:rPr lang="en-US" sz="1000" dirty="0"/>
              <a:t>     3</a:t>
            </a:r>
          </a:p>
          <a:p>
            <a:pPr algn="r"/>
            <a:r>
              <a:rPr lang="en-US" sz="1000" dirty="0"/>
              <a:t>     1</a:t>
            </a:r>
          </a:p>
          <a:p>
            <a:pPr algn="r"/>
            <a:r>
              <a:rPr lang="en-US" sz="1000" dirty="0"/>
              <a:t>     3</a:t>
            </a:r>
          </a:p>
          <a:p>
            <a:pPr algn="r"/>
            <a:r>
              <a:rPr lang="en-US" sz="1000" dirty="0"/>
              <a:t>     1</a:t>
            </a:r>
          </a:p>
          <a:p>
            <a:pPr algn="r"/>
            <a:r>
              <a:rPr lang="en-US" sz="1000" dirty="0"/>
              <a:t>     1</a:t>
            </a:r>
          </a:p>
          <a:p>
            <a:pPr algn="r"/>
            <a:r>
              <a:rPr lang="en-US" sz="1000" dirty="0"/>
              <a:t>     1</a:t>
            </a:r>
          </a:p>
          <a:p>
            <a:pPr algn="r"/>
            <a:r>
              <a:rPr lang="en-US" sz="1000" dirty="0"/>
              <a:t>     3</a:t>
            </a:r>
          </a:p>
          <a:p>
            <a:pPr algn="r"/>
            <a:r>
              <a:rPr lang="en-US" sz="1000" dirty="0"/>
              <a:t>     1</a:t>
            </a:r>
          </a:p>
          <a:p>
            <a:pPr algn="r"/>
            <a:r>
              <a:rPr lang="en-US" sz="1000" dirty="0"/>
              <a:t>     2</a:t>
            </a:r>
          </a:p>
          <a:p>
            <a:pPr algn="r"/>
            <a:r>
              <a:rPr lang="en-US" sz="1000" dirty="0"/>
              <a:t>     6</a:t>
            </a:r>
          </a:p>
          <a:p>
            <a:pPr algn="r"/>
            <a:r>
              <a:rPr lang="en-US" sz="1000" dirty="0"/>
              <a:t>     4</a:t>
            </a:r>
          </a:p>
          <a:p>
            <a:pPr algn="r"/>
            <a:r>
              <a:rPr lang="en-US" sz="1000" dirty="0"/>
              <a:t>     4</a:t>
            </a:r>
          </a:p>
          <a:p>
            <a:pPr algn="r"/>
            <a:r>
              <a:rPr lang="en-US" sz="1000" dirty="0"/>
              <a:t>     5</a:t>
            </a:r>
          </a:p>
          <a:p>
            <a:pPr algn="r"/>
            <a:r>
              <a:rPr lang="en-US" sz="1000" dirty="0"/>
              <a:t>     2</a:t>
            </a:r>
          </a:p>
        </p:txBody>
      </p:sp>
      <p:grpSp>
        <p:nvGrpSpPr>
          <p:cNvPr id="43" name="Group 42"/>
          <p:cNvGrpSpPr/>
          <p:nvPr/>
        </p:nvGrpSpPr>
        <p:grpSpPr>
          <a:xfrm>
            <a:off x="5393661" y="554277"/>
            <a:ext cx="6396677" cy="2928463"/>
            <a:chOff x="5393661" y="554277"/>
            <a:chExt cx="6396677" cy="2928463"/>
          </a:xfrm>
        </p:grpSpPr>
        <p:cxnSp>
          <p:nvCxnSpPr>
            <p:cNvPr id="10" name="Straight Connector 9"/>
            <p:cNvCxnSpPr/>
            <p:nvPr/>
          </p:nvCxnSpPr>
          <p:spPr>
            <a:xfrm>
              <a:off x="5414254" y="554277"/>
              <a:ext cx="636784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5418370" y="699671"/>
              <a:ext cx="636784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5401897" y="857531"/>
              <a:ext cx="636784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5406013" y="1002925"/>
              <a:ext cx="636784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5418374" y="1181550"/>
              <a:ext cx="636784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5422490" y="1326944"/>
              <a:ext cx="636784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406017" y="1484803"/>
              <a:ext cx="636784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5410133" y="1630197"/>
              <a:ext cx="636784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5406018" y="1821284"/>
              <a:ext cx="636784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5410134" y="1966678"/>
              <a:ext cx="636784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5393661" y="2124537"/>
              <a:ext cx="636784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5397777" y="2269931"/>
              <a:ext cx="636784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5410138" y="2448556"/>
              <a:ext cx="636784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5414254" y="2593950"/>
              <a:ext cx="636784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5397781" y="2751810"/>
              <a:ext cx="636784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5401897" y="2897204"/>
              <a:ext cx="636784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5411527" y="3034092"/>
              <a:ext cx="636784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5415643" y="3179486"/>
              <a:ext cx="636784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5399170" y="3337346"/>
              <a:ext cx="636784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5403286" y="3482740"/>
              <a:ext cx="636784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Rectangle 46"/>
          <p:cNvSpPr/>
          <p:nvPr/>
        </p:nvSpPr>
        <p:spPr>
          <a:xfrm>
            <a:off x="3621768" y="457407"/>
            <a:ext cx="690350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000" dirty="0"/>
          </a:p>
          <a:p>
            <a:r>
              <a:rPr lang="en-US" sz="1000" dirty="0"/>
              <a:t>     3</a:t>
            </a:r>
          </a:p>
          <a:p>
            <a:r>
              <a:rPr lang="en-US" sz="1000" dirty="0"/>
              <a:t>    -2</a:t>
            </a:r>
          </a:p>
          <a:p>
            <a:r>
              <a:rPr lang="en-US" sz="1000" dirty="0"/>
              <a:t>    -1</a:t>
            </a:r>
          </a:p>
          <a:p>
            <a:r>
              <a:rPr lang="en-US" sz="1000" dirty="0"/>
              <a:t>     0</a:t>
            </a:r>
          </a:p>
          <a:p>
            <a:r>
              <a:rPr lang="en-US" sz="1000" dirty="0"/>
              <a:t>     0</a:t>
            </a:r>
          </a:p>
          <a:p>
            <a:r>
              <a:rPr lang="en-US" sz="1000" dirty="0"/>
              <a:t>     2</a:t>
            </a:r>
          </a:p>
          <a:p>
            <a:r>
              <a:rPr lang="en-US" sz="1000" dirty="0"/>
              <a:t>    -2</a:t>
            </a:r>
          </a:p>
          <a:p>
            <a:r>
              <a:rPr lang="en-US" sz="1000" dirty="0"/>
              <a:t>     2</a:t>
            </a:r>
          </a:p>
          <a:p>
            <a:r>
              <a:rPr lang="en-US" sz="1000" dirty="0"/>
              <a:t>    -2</a:t>
            </a:r>
          </a:p>
          <a:p>
            <a:r>
              <a:rPr lang="en-US" sz="1000" dirty="0"/>
              <a:t>     0</a:t>
            </a:r>
          </a:p>
          <a:p>
            <a:r>
              <a:rPr lang="en-US" sz="1000" dirty="0"/>
              <a:t>     0</a:t>
            </a:r>
          </a:p>
          <a:p>
            <a:r>
              <a:rPr lang="en-US" sz="1000" dirty="0"/>
              <a:t>     2</a:t>
            </a:r>
          </a:p>
          <a:p>
            <a:r>
              <a:rPr lang="en-US" sz="1000" dirty="0"/>
              <a:t>    -2</a:t>
            </a:r>
          </a:p>
          <a:p>
            <a:r>
              <a:rPr lang="en-US" sz="1000" dirty="0"/>
              <a:t>     1</a:t>
            </a:r>
          </a:p>
          <a:p>
            <a:r>
              <a:rPr lang="en-US" sz="1000" dirty="0"/>
              <a:t>     4</a:t>
            </a:r>
          </a:p>
          <a:p>
            <a:r>
              <a:rPr lang="en-US" sz="1000" dirty="0"/>
              <a:t>    -2</a:t>
            </a:r>
          </a:p>
          <a:p>
            <a:r>
              <a:rPr lang="en-US" sz="1000" dirty="0"/>
              <a:t>     0</a:t>
            </a:r>
          </a:p>
          <a:p>
            <a:r>
              <a:rPr lang="en-US" sz="1000" dirty="0"/>
              <a:t>     1</a:t>
            </a:r>
          </a:p>
          <a:p>
            <a:r>
              <a:rPr lang="en-US" sz="1000" dirty="0"/>
              <a:t>    -3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3621768" y="3965609"/>
            <a:ext cx="9978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/>
              <a:t>First Oder of </a:t>
            </a:r>
          </a:p>
          <a:p>
            <a:pPr algn="ctr"/>
            <a:r>
              <a:rPr lang="en-US" sz="1200" dirty="0" smtClean="0"/>
              <a:t>difference</a:t>
            </a:r>
            <a:endParaRPr lang="en-US" sz="1200" dirty="0"/>
          </a:p>
        </p:txBody>
      </p:sp>
      <p:sp>
        <p:nvSpPr>
          <p:cNvPr id="49" name="Rectangle 48"/>
          <p:cNvSpPr/>
          <p:nvPr/>
        </p:nvSpPr>
        <p:spPr>
          <a:xfrm>
            <a:off x="1800828" y="611708"/>
            <a:ext cx="790073" cy="48628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-</a:t>
            </a:r>
            <a:r>
              <a:rPr lang="en-US" sz="1000" dirty="0" smtClean="0"/>
              <a:t>5</a:t>
            </a:r>
          </a:p>
          <a:p>
            <a:r>
              <a:rPr lang="en-US" sz="1000" dirty="0" smtClean="0"/>
              <a:t>1</a:t>
            </a:r>
          </a:p>
          <a:p>
            <a:r>
              <a:rPr lang="en-US" sz="1000" dirty="0" smtClean="0"/>
              <a:t>1</a:t>
            </a:r>
          </a:p>
          <a:p>
            <a:r>
              <a:rPr lang="en-US" sz="1000" smtClean="0"/>
              <a:t>0</a:t>
            </a:r>
          </a:p>
          <a:p>
            <a:r>
              <a:rPr lang="en-US" sz="1000" smtClean="0"/>
              <a:t>2</a:t>
            </a:r>
            <a:r>
              <a:rPr lang="en-US" sz="1000" dirty="0"/>
              <a:t>	-4	4	-4	2	0	2	-4	3	3	-6	2	1	-4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1792441" y="3965609"/>
            <a:ext cx="11852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/>
              <a:t>Second Oder of </a:t>
            </a:r>
          </a:p>
          <a:p>
            <a:pPr algn="ctr"/>
            <a:r>
              <a:rPr lang="en-US" sz="1200" dirty="0" smtClean="0"/>
              <a:t>difference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339466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47" grpId="0"/>
      <p:bldP spid="48" grpId="0"/>
      <p:bldP spid="49" grpId="0"/>
      <p:bldP spid="5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082" y="2921555"/>
            <a:ext cx="3490865" cy="2618149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155344" y="4230629"/>
            <a:ext cx="12907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No. of WRP: 40</a:t>
            </a:r>
            <a:endParaRPr lang="en-US" sz="1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082" y="187409"/>
            <a:ext cx="3389186" cy="25418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5" t="5519" r="6382" b="-1"/>
          <a:stretch/>
        </p:blipFill>
        <p:spPr>
          <a:xfrm>
            <a:off x="5459958" y="474639"/>
            <a:ext cx="6293484" cy="483069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55344" y="1150577"/>
            <a:ext cx="12907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No. of WRP: 41</a:t>
            </a:r>
            <a:endParaRPr lang="en-US" sz="1400" dirty="0"/>
          </a:p>
        </p:txBody>
      </p:sp>
      <p:sp>
        <p:nvSpPr>
          <p:cNvPr id="14" name="TextBox 13"/>
          <p:cNvSpPr txBox="1"/>
          <p:nvPr/>
        </p:nvSpPr>
        <p:spPr>
          <a:xfrm>
            <a:off x="2999057" y="6289281"/>
            <a:ext cx="54775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Fig. Active area size Comparison  depth wise segmentation and Conventional M-WRP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528952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9429109" y="5171423"/>
            <a:ext cx="2594919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Parameters:</a:t>
            </a:r>
          </a:p>
          <a:p>
            <a:r>
              <a:rPr lang="en-US" sz="1400" dirty="0" smtClean="0"/>
              <a:t>Object </a:t>
            </a:r>
            <a:r>
              <a:rPr lang="en-US" sz="1400" dirty="0"/>
              <a:t>Depth: </a:t>
            </a:r>
            <a:r>
              <a:rPr lang="en-US" sz="1400" dirty="0" smtClean="0"/>
              <a:t>0.025146</a:t>
            </a:r>
          </a:p>
          <a:p>
            <a:r>
              <a:rPr lang="en-US" sz="1400" dirty="0" smtClean="0"/>
              <a:t>No. of object point: 73,996</a:t>
            </a:r>
          </a:p>
          <a:p>
            <a:r>
              <a:rPr lang="en-US" sz="1400" dirty="0" smtClean="0"/>
              <a:t>No</a:t>
            </a:r>
            <a:r>
              <a:rPr lang="en-US" sz="1400" dirty="0" smtClean="0"/>
              <a:t>. of depth layers: </a:t>
            </a:r>
            <a:r>
              <a:rPr lang="en-US" sz="1400" dirty="0" smtClean="0"/>
              <a:t>123</a:t>
            </a:r>
            <a:endParaRPr lang="en-US" sz="1400" dirty="0" smtClean="0"/>
          </a:p>
          <a:p>
            <a:r>
              <a:rPr lang="en-US" sz="1400" dirty="0" smtClean="0"/>
              <a:t>Object to Hologram: </a:t>
            </a:r>
            <a:r>
              <a:rPr lang="en-US" sz="1400" dirty="0" smtClean="0"/>
              <a:t>0.15</a:t>
            </a:r>
            <a:endParaRPr lang="en-US" sz="1400" dirty="0" smtClean="0"/>
          </a:p>
          <a:p>
            <a:r>
              <a:rPr lang="en-US" sz="1400" dirty="0" smtClean="0"/>
              <a:t>Resolution</a:t>
            </a:r>
            <a:r>
              <a:rPr lang="en-US" sz="1400" dirty="0"/>
              <a:t>: </a:t>
            </a:r>
            <a:r>
              <a:rPr lang="en-US" sz="1400" dirty="0" smtClean="0"/>
              <a:t> 720 X 720</a:t>
            </a:r>
          </a:p>
          <a:p>
            <a:r>
              <a:rPr lang="en-US" sz="1400" dirty="0" smtClean="0"/>
              <a:t>WRP : 40</a:t>
            </a:r>
            <a:endParaRPr lang="en-US" sz="1400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93" t="14573" r="26535" b="20577"/>
          <a:stretch/>
        </p:blipFill>
        <p:spPr>
          <a:xfrm rot="16200000">
            <a:off x="4411051" y="-225065"/>
            <a:ext cx="2050805" cy="310936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69" t="12860" r="27062" b="19685"/>
          <a:stretch/>
        </p:blipFill>
        <p:spPr>
          <a:xfrm rot="16200000">
            <a:off x="4384882" y="2245538"/>
            <a:ext cx="2228032" cy="323425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41" t="14181" r="24555" b="18364"/>
          <a:stretch/>
        </p:blipFill>
        <p:spPr>
          <a:xfrm rot="16200000">
            <a:off x="944280" y="2251867"/>
            <a:ext cx="2215373" cy="323425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65" t="15237" r="26403" b="18097"/>
          <a:stretch/>
        </p:blipFill>
        <p:spPr>
          <a:xfrm rot="16200000">
            <a:off x="991848" y="-294453"/>
            <a:ext cx="2082450" cy="319646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686392" y="1026022"/>
            <a:ext cx="21914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Conventional M-WRP</a:t>
            </a:r>
          </a:p>
          <a:p>
            <a:r>
              <a:rPr lang="en-US" dirty="0" smtClean="0"/>
              <a:t>Time : 118.8322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7893500" y="3545177"/>
            <a:ext cx="19907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Proposed DW-WRP</a:t>
            </a:r>
          </a:p>
          <a:p>
            <a:r>
              <a:rPr lang="en-US" dirty="0" smtClean="0"/>
              <a:t>Time: 106.1298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4843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9597081" y="5240202"/>
            <a:ext cx="259491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Parameters:</a:t>
            </a:r>
          </a:p>
          <a:p>
            <a:r>
              <a:rPr lang="en-US" sz="1400" dirty="0" smtClean="0"/>
              <a:t>Object </a:t>
            </a:r>
            <a:r>
              <a:rPr lang="en-US" sz="1400" dirty="0"/>
              <a:t>Depth: </a:t>
            </a:r>
            <a:r>
              <a:rPr lang="en-US" sz="1400" dirty="0" smtClean="0"/>
              <a:t>0.021079</a:t>
            </a:r>
          </a:p>
          <a:p>
            <a:r>
              <a:rPr lang="en-US" sz="1400" dirty="0" smtClean="0"/>
              <a:t>No. of object point: 73,996</a:t>
            </a:r>
          </a:p>
          <a:p>
            <a:r>
              <a:rPr lang="en-US" sz="1400" dirty="0" smtClean="0"/>
              <a:t>No</a:t>
            </a:r>
            <a:r>
              <a:rPr lang="en-US" sz="1400" dirty="0" smtClean="0"/>
              <a:t>. of depth layers: </a:t>
            </a:r>
            <a:r>
              <a:rPr lang="en-US" sz="1400" dirty="0" smtClean="0"/>
              <a:t>495</a:t>
            </a:r>
            <a:endParaRPr lang="en-US" sz="1400" dirty="0" smtClean="0"/>
          </a:p>
          <a:p>
            <a:r>
              <a:rPr lang="en-US" sz="1400" dirty="0" smtClean="0"/>
              <a:t>Object to Hologram: </a:t>
            </a:r>
            <a:r>
              <a:rPr lang="en-US" sz="1400" dirty="0" smtClean="0"/>
              <a:t>0.15</a:t>
            </a:r>
            <a:endParaRPr lang="en-US" sz="1400" dirty="0" smtClean="0"/>
          </a:p>
          <a:p>
            <a:r>
              <a:rPr lang="en-US" sz="1400" dirty="0" smtClean="0"/>
              <a:t>Resolution</a:t>
            </a:r>
            <a:r>
              <a:rPr lang="en-US" sz="1400" dirty="0"/>
              <a:t>: </a:t>
            </a:r>
            <a:r>
              <a:rPr lang="en-US" sz="1400" dirty="0" smtClean="0"/>
              <a:t> 720 X 720</a:t>
            </a:r>
            <a:endParaRPr lang="en-US" sz="1400" dirty="0"/>
          </a:p>
        </p:txBody>
      </p:sp>
      <p:grpSp>
        <p:nvGrpSpPr>
          <p:cNvPr id="19" name="Group 18"/>
          <p:cNvGrpSpPr/>
          <p:nvPr/>
        </p:nvGrpSpPr>
        <p:grpSpPr>
          <a:xfrm>
            <a:off x="355320" y="3388168"/>
            <a:ext cx="9551622" cy="3003181"/>
            <a:chOff x="125508" y="161361"/>
            <a:chExt cx="9551622" cy="3003181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69" t="1241" r="14902" b="25556"/>
            <a:stretch/>
          </p:blipFill>
          <p:spPr>
            <a:xfrm rot="16200000">
              <a:off x="309068" y="-22198"/>
              <a:ext cx="3003179" cy="3370299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006" t="2418" r="13203" b="25033"/>
            <a:stretch/>
          </p:blipFill>
          <p:spPr>
            <a:xfrm rot="16200000">
              <a:off x="4034092" y="-44800"/>
              <a:ext cx="3003181" cy="3415503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7686392" y="1026022"/>
              <a:ext cx="199073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Proposed DW-WRP</a:t>
              </a:r>
            </a:p>
            <a:p>
              <a:r>
                <a:rPr lang="en-US" dirty="0" smtClean="0"/>
                <a:t>Time : 119.1422</a:t>
              </a:r>
              <a:endParaRPr lang="en-US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355321" y="192353"/>
            <a:ext cx="9937181" cy="3010634"/>
            <a:chOff x="590711" y="3614562"/>
            <a:chExt cx="9937181" cy="3010634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340" t="-210" r="13729" b="22849"/>
            <a:stretch/>
          </p:blipFill>
          <p:spPr>
            <a:xfrm rot="16200000">
              <a:off x="4519273" y="3385649"/>
              <a:ext cx="2938206" cy="3396032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264" t="1111" r="12542" b="22321"/>
            <a:stretch/>
          </p:blipFill>
          <p:spPr>
            <a:xfrm rot="16200000">
              <a:off x="795634" y="3482066"/>
              <a:ext cx="2938207" cy="3348054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8336458" y="3764692"/>
              <a:ext cx="219143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Conventional M-WRP</a:t>
              </a:r>
            </a:p>
            <a:p>
              <a:r>
                <a:rPr lang="en-US" dirty="0" smtClean="0"/>
                <a:t>Time: 124.1298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83826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9646394" y="749684"/>
            <a:ext cx="259491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Parameters:</a:t>
            </a:r>
          </a:p>
          <a:p>
            <a:r>
              <a:rPr lang="en-US" sz="1400" dirty="0" smtClean="0"/>
              <a:t>Object </a:t>
            </a:r>
            <a:r>
              <a:rPr lang="en-US" sz="1400" dirty="0"/>
              <a:t>Depth: </a:t>
            </a:r>
            <a:r>
              <a:rPr lang="en-US" sz="1400" dirty="0" smtClean="0"/>
              <a:t>0.025146</a:t>
            </a:r>
          </a:p>
          <a:p>
            <a:r>
              <a:rPr lang="en-US" sz="1400" dirty="0" smtClean="0"/>
              <a:t>No. of object point: 73,996</a:t>
            </a:r>
          </a:p>
          <a:p>
            <a:r>
              <a:rPr lang="en-US" sz="1400" dirty="0" smtClean="0"/>
              <a:t>No</a:t>
            </a:r>
            <a:r>
              <a:rPr lang="en-US" sz="1400" dirty="0" smtClean="0"/>
              <a:t>. of depth layers: </a:t>
            </a:r>
            <a:r>
              <a:rPr lang="en-US" sz="1400" dirty="0" smtClean="0"/>
              <a:t>123</a:t>
            </a:r>
            <a:endParaRPr lang="en-US" sz="1400" dirty="0" smtClean="0"/>
          </a:p>
          <a:p>
            <a:r>
              <a:rPr lang="en-US" sz="1400" dirty="0" smtClean="0"/>
              <a:t>Object to Hologram: </a:t>
            </a:r>
            <a:r>
              <a:rPr lang="en-US" sz="1400" dirty="0" smtClean="0"/>
              <a:t>0.15</a:t>
            </a:r>
            <a:endParaRPr lang="en-US" sz="1400" dirty="0" smtClean="0"/>
          </a:p>
          <a:p>
            <a:r>
              <a:rPr lang="en-US" sz="1400" dirty="0" smtClean="0"/>
              <a:t>Resolution</a:t>
            </a:r>
            <a:r>
              <a:rPr lang="en-US" sz="1400" dirty="0"/>
              <a:t>: </a:t>
            </a:r>
            <a:r>
              <a:rPr lang="en-US" sz="1400" dirty="0" smtClean="0"/>
              <a:t> 720 X 720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013761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806" y="115997"/>
            <a:ext cx="3290448" cy="246783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7971" y="115997"/>
            <a:ext cx="3290448" cy="2467836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805" y="2908674"/>
            <a:ext cx="3317893" cy="248842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7306" y="2908674"/>
            <a:ext cx="3317893" cy="248842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75" t="6365" r="6435" b="382"/>
          <a:stretch/>
        </p:blipFill>
        <p:spPr>
          <a:xfrm>
            <a:off x="7858406" y="1288301"/>
            <a:ext cx="3870712" cy="3073170"/>
          </a:xfrm>
          <a:prstGeom prst="rect">
            <a:avLst/>
          </a:prstGeom>
        </p:spPr>
      </p:pic>
      <p:sp>
        <p:nvSpPr>
          <p:cNvPr id="25" name="Down Arrow 24"/>
          <p:cNvSpPr/>
          <p:nvPr/>
        </p:nvSpPr>
        <p:spPr>
          <a:xfrm>
            <a:off x="3757188" y="2760140"/>
            <a:ext cx="605824" cy="106857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3577420" y="2402287"/>
            <a:ext cx="10816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Normalize</a:t>
            </a:r>
            <a:endParaRPr lang="en-US" sz="1400" dirty="0"/>
          </a:p>
        </p:txBody>
      </p:sp>
      <p:sp>
        <p:nvSpPr>
          <p:cNvPr id="27" name="TextBox 26"/>
          <p:cNvSpPr txBox="1"/>
          <p:nvPr/>
        </p:nvSpPr>
        <p:spPr>
          <a:xfrm>
            <a:off x="1184637" y="5610090"/>
            <a:ext cx="15872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No. of WRP: 56</a:t>
            </a:r>
            <a:endParaRPr lang="en-US" sz="1400" dirty="0"/>
          </a:p>
        </p:txBody>
      </p:sp>
      <p:sp>
        <p:nvSpPr>
          <p:cNvPr id="28" name="TextBox 27"/>
          <p:cNvSpPr txBox="1"/>
          <p:nvPr/>
        </p:nvSpPr>
        <p:spPr>
          <a:xfrm>
            <a:off x="5721791" y="5610089"/>
            <a:ext cx="15390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No. of WRP: 40</a:t>
            </a:r>
            <a:endParaRPr lang="en-US" sz="1400" dirty="0"/>
          </a:p>
        </p:txBody>
      </p:sp>
      <p:sp>
        <p:nvSpPr>
          <p:cNvPr id="29" name="TextBox 28"/>
          <p:cNvSpPr txBox="1"/>
          <p:nvPr/>
        </p:nvSpPr>
        <p:spPr>
          <a:xfrm>
            <a:off x="2990003" y="6370762"/>
            <a:ext cx="62263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Fig. Active area size Comparison between point wise segmentation and depth wise segmentation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927288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/>
          <p:cNvSpPr/>
          <p:nvPr/>
        </p:nvSpPr>
        <p:spPr>
          <a:xfrm>
            <a:off x="4735630" y="457407"/>
            <a:ext cx="658032" cy="32624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000" dirty="0"/>
              <a:t> </a:t>
            </a:r>
            <a:r>
              <a:rPr lang="en-US" sz="1200" b="1" dirty="0">
                <a:solidFill>
                  <a:schemeClr val="accent6"/>
                </a:solidFill>
              </a:rPr>
              <a:t>1</a:t>
            </a:r>
          </a:p>
          <a:p>
            <a:pPr algn="r"/>
            <a:r>
              <a:rPr lang="en-US" sz="1200" b="1" dirty="0">
                <a:solidFill>
                  <a:schemeClr val="accent6"/>
                </a:solidFill>
              </a:rPr>
              <a:t>     4</a:t>
            </a:r>
          </a:p>
          <a:p>
            <a:pPr algn="r"/>
            <a:r>
              <a:rPr lang="en-US" sz="1200" b="1" dirty="0">
                <a:solidFill>
                  <a:schemeClr val="accent6"/>
                </a:solidFill>
              </a:rPr>
              <a:t>     2</a:t>
            </a:r>
          </a:p>
          <a:p>
            <a:pPr algn="r"/>
            <a:r>
              <a:rPr lang="en-US" sz="1000" dirty="0"/>
              <a:t>     1</a:t>
            </a:r>
          </a:p>
          <a:p>
            <a:pPr algn="r"/>
            <a:r>
              <a:rPr lang="en-US" sz="1000" dirty="0"/>
              <a:t>     1</a:t>
            </a:r>
          </a:p>
          <a:p>
            <a:pPr algn="r"/>
            <a:r>
              <a:rPr lang="en-US" sz="1000" dirty="0"/>
              <a:t>     1</a:t>
            </a:r>
          </a:p>
          <a:p>
            <a:pPr algn="r"/>
            <a:r>
              <a:rPr lang="en-US" sz="1000" dirty="0"/>
              <a:t>     3</a:t>
            </a:r>
          </a:p>
          <a:p>
            <a:pPr algn="r"/>
            <a:r>
              <a:rPr lang="en-US" sz="1000" dirty="0"/>
              <a:t>     1</a:t>
            </a:r>
          </a:p>
          <a:p>
            <a:pPr algn="r"/>
            <a:r>
              <a:rPr lang="en-US" sz="1000" dirty="0"/>
              <a:t>     3</a:t>
            </a:r>
          </a:p>
          <a:p>
            <a:pPr algn="r"/>
            <a:r>
              <a:rPr lang="en-US" sz="1000" dirty="0"/>
              <a:t>     1</a:t>
            </a:r>
          </a:p>
          <a:p>
            <a:pPr algn="r"/>
            <a:r>
              <a:rPr lang="en-US" sz="1000" dirty="0"/>
              <a:t>     1</a:t>
            </a:r>
          </a:p>
          <a:p>
            <a:pPr algn="r"/>
            <a:r>
              <a:rPr lang="en-US" sz="1000" dirty="0"/>
              <a:t>     1</a:t>
            </a:r>
          </a:p>
          <a:p>
            <a:pPr algn="r"/>
            <a:r>
              <a:rPr lang="en-US" sz="1000" dirty="0"/>
              <a:t>     3</a:t>
            </a:r>
          </a:p>
          <a:p>
            <a:pPr algn="r"/>
            <a:r>
              <a:rPr lang="en-US" sz="1000" dirty="0"/>
              <a:t>     1</a:t>
            </a:r>
          </a:p>
          <a:p>
            <a:pPr algn="r"/>
            <a:r>
              <a:rPr lang="en-US" sz="1000" dirty="0"/>
              <a:t>     2</a:t>
            </a:r>
          </a:p>
          <a:p>
            <a:pPr algn="r"/>
            <a:r>
              <a:rPr lang="en-US" sz="1000" dirty="0"/>
              <a:t>     6</a:t>
            </a:r>
          </a:p>
          <a:p>
            <a:pPr algn="r"/>
            <a:r>
              <a:rPr lang="en-US" sz="1000" dirty="0"/>
              <a:t>     4</a:t>
            </a:r>
          </a:p>
          <a:p>
            <a:pPr algn="r"/>
            <a:r>
              <a:rPr lang="en-US" sz="1000" dirty="0"/>
              <a:t>     4</a:t>
            </a:r>
          </a:p>
          <a:p>
            <a:pPr algn="r"/>
            <a:r>
              <a:rPr lang="en-US" sz="1000" dirty="0"/>
              <a:t>     5</a:t>
            </a:r>
          </a:p>
          <a:p>
            <a:pPr algn="r"/>
            <a:r>
              <a:rPr lang="en-US" sz="1000" dirty="0"/>
              <a:t>     2</a:t>
            </a:r>
          </a:p>
        </p:txBody>
      </p:sp>
      <p:grpSp>
        <p:nvGrpSpPr>
          <p:cNvPr id="43" name="Group 42"/>
          <p:cNvGrpSpPr/>
          <p:nvPr/>
        </p:nvGrpSpPr>
        <p:grpSpPr>
          <a:xfrm>
            <a:off x="5393661" y="554277"/>
            <a:ext cx="6396677" cy="2928463"/>
            <a:chOff x="5393661" y="554277"/>
            <a:chExt cx="6396677" cy="2928463"/>
          </a:xfrm>
        </p:grpSpPr>
        <p:cxnSp>
          <p:nvCxnSpPr>
            <p:cNvPr id="10" name="Straight Connector 9"/>
            <p:cNvCxnSpPr/>
            <p:nvPr/>
          </p:nvCxnSpPr>
          <p:spPr>
            <a:xfrm>
              <a:off x="5414254" y="554277"/>
              <a:ext cx="636784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5418370" y="699671"/>
              <a:ext cx="636784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5401897" y="857531"/>
              <a:ext cx="636784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5406013" y="1002925"/>
              <a:ext cx="636784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5418374" y="1181550"/>
              <a:ext cx="636784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5422490" y="1326944"/>
              <a:ext cx="636784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406017" y="1484803"/>
              <a:ext cx="636784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5410133" y="1630197"/>
              <a:ext cx="636784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5406018" y="1821284"/>
              <a:ext cx="636784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5410134" y="1966678"/>
              <a:ext cx="636784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5393661" y="2124537"/>
              <a:ext cx="636784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5397777" y="2269931"/>
              <a:ext cx="636784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5410138" y="2448556"/>
              <a:ext cx="636784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5414254" y="2593950"/>
              <a:ext cx="636784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5397781" y="2751810"/>
              <a:ext cx="636784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5401897" y="2897204"/>
              <a:ext cx="636784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5411527" y="3034092"/>
              <a:ext cx="636784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5415643" y="3179486"/>
              <a:ext cx="636784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5399170" y="3337346"/>
              <a:ext cx="636784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5403286" y="3482740"/>
              <a:ext cx="636784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Rectangle 46"/>
          <p:cNvSpPr/>
          <p:nvPr/>
        </p:nvSpPr>
        <p:spPr>
          <a:xfrm>
            <a:off x="3621768" y="457407"/>
            <a:ext cx="690350" cy="323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000" dirty="0"/>
          </a:p>
          <a:p>
            <a:r>
              <a:rPr lang="en-US" sz="1200" b="1" dirty="0">
                <a:solidFill>
                  <a:schemeClr val="accent6"/>
                </a:solidFill>
              </a:rPr>
              <a:t>     3</a:t>
            </a:r>
          </a:p>
          <a:p>
            <a:r>
              <a:rPr lang="en-US" sz="1200" b="1" dirty="0">
                <a:solidFill>
                  <a:schemeClr val="accent6"/>
                </a:solidFill>
              </a:rPr>
              <a:t>    -2</a:t>
            </a:r>
          </a:p>
          <a:p>
            <a:r>
              <a:rPr lang="en-US" sz="1000" dirty="0"/>
              <a:t>    -1</a:t>
            </a:r>
          </a:p>
          <a:p>
            <a:r>
              <a:rPr lang="en-US" sz="1000" dirty="0"/>
              <a:t>     0</a:t>
            </a:r>
          </a:p>
          <a:p>
            <a:r>
              <a:rPr lang="en-US" sz="1000" dirty="0"/>
              <a:t>     0</a:t>
            </a:r>
          </a:p>
          <a:p>
            <a:r>
              <a:rPr lang="en-US" sz="1000" dirty="0"/>
              <a:t>     2</a:t>
            </a:r>
          </a:p>
          <a:p>
            <a:r>
              <a:rPr lang="en-US" sz="1000" dirty="0"/>
              <a:t>    -2</a:t>
            </a:r>
          </a:p>
          <a:p>
            <a:r>
              <a:rPr lang="en-US" sz="1000" dirty="0"/>
              <a:t>     2</a:t>
            </a:r>
          </a:p>
          <a:p>
            <a:r>
              <a:rPr lang="en-US" sz="1000" dirty="0"/>
              <a:t>    -2</a:t>
            </a:r>
          </a:p>
          <a:p>
            <a:r>
              <a:rPr lang="en-US" sz="1000" dirty="0"/>
              <a:t>     0</a:t>
            </a:r>
          </a:p>
          <a:p>
            <a:r>
              <a:rPr lang="en-US" sz="1000" dirty="0"/>
              <a:t>     0</a:t>
            </a:r>
          </a:p>
          <a:p>
            <a:r>
              <a:rPr lang="en-US" sz="1000" dirty="0"/>
              <a:t>     2</a:t>
            </a:r>
          </a:p>
          <a:p>
            <a:r>
              <a:rPr lang="en-US" sz="1000" dirty="0"/>
              <a:t>    -2</a:t>
            </a:r>
          </a:p>
          <a:p>
            <a:r>
              <a:rPr lang="en-US" sz="1000" dirty="0"/>
              <a:t>     1</a:t>
            </a:r>
          </a:p>
          <a:p>
            <a:r>
              <a:rPr lang="en-US" sz="1000" dirty="0"/>
              <a:t>     4</a:t>
            </a:r>
          </a:p>
          <a:p>
            <a:r>
              <a:rPr lang="en-US" sz="1000" dirty="0"/>
              <a:t>    -2</a:t>
            </a:r>
          </a:p>
          <a:p>
            <a:r>
              <a:rPr lang="en-US" sz="1000" dirty="0"/>
              <a:t>     0</a:t>
            </a:r>
          </a:p>
          <a:p>
            <a:r>
              <a:rPr lang="en-US" sz="1000" dirty="0"/>
              <a:t>     1</a:t>
            </a:r>
          </a:p>
          <a:p>
            <a:r>
              <a:rPr lang="en-US" sz="1000" dirty="0"/>
              <a:t>    -3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3621768" y="3965609"/>
            <a:ext cx="9978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/>
              <a:t>First Oder of </a:t>
            </a:r>
          </a:p>
          <a:p>
            <a:pPr algn="ctr"/>
            <a:r>
              <a:rPr lang="en-US" sz="1200" dirty="0" smtClean="0"/>
              <a:t>difference</a:t>
            </a:r>
            <a:endParaRPr lang="en-US" sz="1200" dirty="0"/>
          </a:p>
        </p:txBody>
      </p:sp>
      <p:sp>
        <p:nvSpPr>
          <p:cNvPr id="49" name="Rectangle 48"/>
          <p:cNvSpPr/>
          <p:nvPr/>
        </p:nvSpPr>
        <p:spPr>
          <a:xfrm>
            <a:off x="1876926" y="774306"/>
            <a:ext cx="717929" cy="27392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accent6"/>
                </a:solidFill>
              </a:rPr>
              <a:t> </a:t>
            </a:r>
            <a:r>
              <a:rPr lang="en-US" sz="1200" b="1" dirty="0" smtClean="0">
                <a:solidFill>
                  <a:schemeClr val="accent6"/>
                </a:solidFill>
              </a:rPr>
              <a:t>   -5 </a:t>
            </a:r>
            <a:endParaRPr lang="en-US" sz="1200" b="1" dirty="0">
              <a:solidFill>
                <a:schemeClr val="accent6"/>
              </a:solidFill>
            </a:endParaRPr>
          </a:p>
          <a:p>
            <a:r>
              <a:rPr lang="en-US" sz="1000" dirty="0"/>
              <a:t>     1</a:t>
            </a:r>
          </a:p>
          <a:p>
            <a:r>
              <a:rPr lang="en-US" sz="1000" dirty="0"/>
              <a:t>     0</a:t>
            </a:r>
          </a:p>
          <a:p>
            <a:r>
              <a:rPr lang="en-US" sz="1000" dirty="0"/>
              <a:t>     2</a:t>
            </a:r>
          </a:p>
          <a:p>
            <a:r>
              <a:rPr lang="en-US" sz="1000" dirty="0"/>
              <a:t>    -4</a:t>
            </a:r>
          </a:p>
          <a:p>
            <a:r>
              <a:rPr lang="en-US" sz="1000" dirty="0"/>
              <a:t>     4</a:t>
            </a:r>
          </a:p>
          <a:p>
            <a:r>
              <a:rPr lang="en-US" sz="1000" dirty="0"/>
              <a:t>    -4</a:t>
            </a:r>
          </a:p>
          <a:p>
            <a:r>
              <a:rPr lang="en-US" sz="1000" dirty="0"/>
              <a:t>     2</a:t>
            </a:r>
          </a:p>
          <a:p>
            <a:r>
              <a:rPr lang="en-US" sz="1000" dirty="0"/>
              <a:t>     0</a:t>
            </a:r>
          </a:p>
          <a:p>
            <a:r>
              <a:rPr lang="en-US" sz="1000" dirty="0"/>
              <a:t>     2</a:t>
            </a:r>
          </a:p>
          <a:p>
            <a:r>
              <a:rPr lang="en-US" sz="1000" dirty="0"/>
              <a:t>    -4</a:t>
            </a:r>
          </a:p>
          <a:p>
            <a:r>
              <a:rPr lang="en-US" sz="1000" dirty="0"/>
              <a:t>     3</a:t>
            </a:r>
          </a:p>
          <a:p>
            <a:r>
              <a:rPr lang="en-US" sz="1000" dirty="0"/>
              <a:t>     3</a:t>
            </a:r>
          </a:p>
          <a:p>
            <a:r>
              <a:rPr lang="en-US" sz="1000" dirty="0"/>
              <a:t>    -6</a:t>
            </a:r>
          </a:p>
          <a:p>
            <a:r>
              <a:rPr lang="en-US" sz="1000" dirty="0"/>
              <a:t>     2</a:t>
            </a:r>
          </a:p>
          <a:p>
            <a:r>
              <a:rPr lang="en-US" sz="1000" dirty="0"/>
              <a:t>     1</a:t>
            </a:r>
          </a:p>
          <a:p>
            <a:r>
              <a:rPr lang="en-US" sz="1000" dirty="0"/>
              <a:t>    -4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1792441" y="3965609"/>
            <a:ext cx="11852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/>
              <a:t>Second Oder of </a:t>
            </a:r>
          </a:p>
          <a:p>
            <a:pPr algn="ctr"/>
            <a:r>
              <a:rPr lang="en-US" sz="1200" dirty="0" smtClean="0"/>
              <a:t>difference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877726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/>
          <p:cNvSpPr/>
          <p:nvPr/>
        </p:nvSpPr>
        <p:spPr>
          <a:xfrm>
            <a:off x="4735630" y="457407"/>
            <a:ext cx="658032" cy="33855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000" dirty="0"/>
              <a:t> </a:t>
            </a:r>
            <a:r>
              <a:rPr lang="en-US" sz="1200" b="1" dirty="0">
                <a:solidFill>
                  <a:schemeClr val="accent6"/>
                </a:solidFill>
              </a:rPr>
              <a:t>1</a:t>
            </a:r>
          </a:p>
          <a:p>
            <a:pPr algn="r"/>
            <a:r>
              <a:rPr lang="en-US" sz="1200" b="1" dirty="0">
                <a:solidFill>
                  <a:schemeClr val="accent6"/>
                </a:solidFill>
              </a:rPr>
              <a:t>     4</a:t>
            </a:r>
          </a:p>
          <a:p>
            <a:pPr algn="r"/>
            <a:r>
              <a:rPr lang="en-US" sz="1200" b="1" dirty="0">
                <a:solidFill>
                  <a:schemeClr val="accent6"/>
                </a:solidFill>
              </a:rPr>
              <a:t>     2</a:t>
            </a:r>
          </a:p>
          <a:p>
            <a:pPr algn="r"/>
            <a:r>
              <a:rPr lang="en-US" sz="1000" dirty="0"/>
              <a:t>     1</a:t>
            </a:r>
          </a:p>
          <a:p>
            <a:pPr algn="r"/>
            <a:r>
              <a:rPr lang="en-US" sz="1000" dirty="0"/>
              <a:t>     1</a:t>
            </a:r>
          </a:p>
          <a:p>
            <a:pPr algn="r"/>
            <a:r>
              <a:rPr lang="en-US" sz="1000" dirty="0"/>
              <a:t>     1</a:t>
            </a:r>
          </a:p>
          <a:p>
            <a:pPr algn="r"/>
            <a:r>
              <a:rPr lang="en-US" sz="1000" dirty="0"/>
              <a:t>     3</a:t>
            </a:r>
          </a:p>
          <a:p>
            <a:pPr algn="r"/>
            <a:r>
              <a:rPr lang="en-US" sz="1000" dirty="0"/>
              <a:t>     1</a:t>
            </a:r>
          </a:p>
          <a:p>
            <a:pPr algn="r"/>
            <a:r>
              <a:rPr lang="en-US" sz="1000" dirty="0"/>
              <a:t>     3</a:t>
            </a:r>
          </a:p>
          <a:p>
            <a:pPr algn="r"/>
            <a:r>
              <a:rPr lang="en-US" sz="1000" dirty="0"/>
              <a:t>     1</a:t>
            </a:r>
          </a:p>
          <a:p>
            <a:pPr algn="r"/>
            <a:r>
              <a:rPr lang="en-US" sz="1000" dirty="0"/>
              <a:t>     1</a:t>
            </a:r>
          </a:p>
          <a:p>
            <a:pPr algn="r"/>
            <a:r>
              <a:rPr lang="en-US" sz="1000" dirty="0"/>
              <a:t>     1</a:t>
            </a:r>
          </a:p>
          <a:p>
            <a:pPr algn="r"/>
            <a:r>
              <a:rPr lang="en-US" sz="1000" dirty="0"/>
              <a:t>     </a:t>
            </a:r>
            <a:r>
              <a:rPr lang="en-US" sz="1100" b="1" dirty="0">
                <a:solidFill>
                  <a:schemeClr val="accent1"/>
                </a:solidFill>
              </a:rPr>
              <a:t>3</a:t>
            </a:r>
          </a:p>
          <a:p>
            <a:pPr algn="r"/>
            <a:r>
              <a:rPr lang="en-US" sz="1100" b="1" dirty="0">
                <a:solidFill>
                  <a:schemeClr val="accent1"/>
                </a:solidFill>
              </a:rPr>
              <a:t>     1</a:t>
            </a:r>
          </a:p>
          <a:p>
            <a:pPr algn="r"/>
            <a:r>
              <a:rPr lang="en-US" sz="1100" b="1" dirty="0">
                <a:solidFill>
                  <a:schemeClr val="accent1"/>
                </a:solidFill>
              </a:rPr>
              <a:t>     2</a:t>
            </a:r>
          </a:p>
          <a:p>
            <a:pPr algn="r"/>
            <a:r>
              <a:rPr lang="en-US" sz="1100" b="1" dirty="0">
                <a:solidFill>
                  <a:schemeClr val="accent1"/>
                </a:solidFill>
              </a:rPr>
              <a:t>     6</a:t>
            </a:r>
          </a:p>
          <a:p>
            <a:pPr algn="r"/>
            <a:r>
              <a:rPr lang="en-US" sz="1100" b="1" dirty="0">
                <a:solidFill>
                  <a:schemeClr val="accent1"/>
                </a:solidFill>
              </a:rPr>
              <a:t>     4</a:t>
            </a:r>
          </a:p>
          <a:p>
            <a:pPr algn="r"/>
            <a:r>
              <a:rPr lang="en-US" sz="1100" b="1" dirty="0">
                <a:solidFill>
                  <a:schemeClr val="accent1"/>
                </a:solidFill>
              </a:rPr>
              <a:t>     4</a:t>
            </a:r>
          </a:p>
          <a:p>
            <a:pPr algn="r"/>
            <a:r>
              <a:rPr lang="en-US" sz="1100" b="1" dirty="0">
                <a:solidFill>
                  <a:schemeClr val="accent1"/>
                </a:solidFill>
              </a:rPr>
              <a:t>     5</a:t>
            </a:r>
          </a:p>
          <a:p>
            <a:pPr algn="r"/>
            <a:r>
              <a:rPr lang="en-US" sz="1100" b="1" dirty="0">
                <a:solidFill>
                  <a:schemeClr val="accent1"/>
                </a:solidFill>
              </a:rPr>
              <a:t>     2</a:t>
            </a:r>
          </a:p>
        </p:txBody>
      </p:sp>
      <p:grpSp>
        <p:nvGrpSpPr>
          <p:cNvPr id="43" name="Group 42"/>
          <p:cNvGrpSpPr/>
          <p:nvPr/>
        </p:nvGrpSpPr>
        <p:grpSpPr>
          <a:xfrm>
            <a:off x="5393661" y="554277"/>
            <a:ext cx="6396677" cy="2928463"/>
            <a:chOff x="5393661" y="554277"/>
            <a:chExt cx="6396677" cy="2928463"/>
          </a:xfrm>
        </p:grpSpPr>
        <p:cxnSp>
          <p:nvCxnSpPr>
            <p:cNvPr id="10" name="Straight Connector 9"/>
            <p:cNvCxnSpPr/>
            <p:nvPr/>
          </p:nvCxnSpPr>
          <p:spPr>
            <a:xfrm>
              <a:off x="5414254" y="554277"/>
              <a:ext cx="636784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5418370" y="699671"/>
              <a:ext cx="636784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5401897" y="857531"/>
              <a:ext cx="636784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5406013" y="1002925"/>
              <a:ext cx="636784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5418374" y="1181550"/>
              <a:ext cx="636784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5422490" y="1326944"/>
              <a:ext cx="636784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406017" y="1484803"/>
              <a:ext cx="636784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5410133" y="1630197"/>
              <a:ext cx="636784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5406018" y="1821284"/>
              <a:ext cx="636784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5410134" y="1966678"/>
              <a:ext cx="636784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5393661" y="2124537"/>
              <a:ext cx="636784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5397777" y="2269931"/>
              <a:ext cx="636784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5410138" y="2448556"/>
              <a:ext cx="636784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5414254" y="2593950"/>
              <a:ext cx="636784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5397781" y="2751810"/>
              <a:ext cx="636784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5401897" y="2897204"/>
              <a:ext cx="636784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5411527" y="3034092"/>
              <a:ext cx="636784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5415643" y="3179486"/>
              <a:ext cx="636784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5399170" y="3337346"/>
              <a:ext cx="636784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5403286" y="3482740"/>
              <a:ext cx="636784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Rectangle 46"/>
          <p:cNvSpPr/>
          <p:nvPr/>
        </p:nvSpPr>
        <p:spPr>
          <a:xfrm>
            <a:off x="3621768" y="457407"/>
            <a:ext cx="690350" cy="33393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000" dirty="0"/>
          </a:p>
          <a:p>
            <a:r>
              <a:rPr lang="en-US" sz="1200" b="1" dirty="0">
                <a:solidFill>
                  <a:schemeClr val="accent6"/>
                </a:solidFill>
              </a:rPr>
              <a:t>     3</a:t>
            </a:r>
          </a:p>
          <a:p>
            <a:r>
              <a:rPr lang="en-US" sz="1200" b="1" dirty="0">
                <a:solidFill>
                  <a:schemeClr val="accent6"/>
                </a:solidFill>
              </a:rPr>
              <a:t>    -2</a:t>
            </a:r>
          </a:p>
          <a:p>
            <a:r>
              <a:rPr lang="en-US" sz="1000" dirty="0"/>
              <a:t>    -1</a:t>
            </a:r>
          </a:p>
          <a:p>
            <a:r>
              <a:rPr lang="en-US" sz="1000" dirty="0"/>
              <a:t>     0</a:t>
            </a:r>
          </a:p>
          <a:p>
            <a:r>
              <a:rPr lang="en-US" sz="1000" dirty="0"/>
              <a:t>     0</a:t>
            </a:r>
          </a:p>
          <a:p>
            <a:r>
              <a:rPr lang="en-US" sz="1000" dirty="0"/>
              <a:t>     2</a:t>
            </a:r>
          </a:p>
          <a:p>
            <a:r>
              <a:rPr lang="en-US" sz="1000" dirty="0"/>
              <a:t>    -2</a:t>
            </a:r>
          </a:p>
          <a:p>
            <a:r>
              <a:rPr lang="en-US" sz="1000" dirty="0"/>
              <a:t>     2</a:t>
            </a:r>
          </a:p>
          <a:p>
            <a:r>
              <a:rPr lang="en-US" sz="1000" dirty="0"/>
              <a:t>    -2</a:t>
            </a:r>
          </a:p>
          <a:p>
            <a:r>
              <a:rPr lang="en-US" sz="1000" dirty="0"/>
              <a:t>     0</a:t>
            </a:r>
          </a:p>
          <a:p>
            <a:r>
              <a:rPr lang="en-US" sz="1000" dirty="0"/>
              <a:t>     0</a:t>
            </a:r>
          </a:p>
          <a:p>
            <a:r>
              <a:rPr lang="en-US" sz="1000" dirty="0"/>
              <a:t>     2</a:t>
            </a:r>
          </a:p>
          <a:p>
            <a:r>
              <a:rPr lang="en-US" sz="1000" dirty="0"/>
              <a:t>   </a:t>
            </a:r>
            <a:r>
              <a:rPr lang="en-US" sz="1100" b="1" dirty="0">
                <a:solidFill>
                  <a:schemeClr val="accent1"/>
                </a:solidFill>
              </a:rPr>
              <a:t> -2</a:t>
            </a:r>
          </a:p>
          <a:p>
            <a:r>
              <a:rPr lang="en-US" sz="1100" b="1" dirty="0">
                <a:solidFill>
                  <a:schemeClr val="accent1"/>
                </a:solidFill>
              </a:rPr>
              <a:t>     1</a:t>
            </a:r>
          </a:p>
          <a:p>
            <a:r>
              <a:rPr lang="en-US" sz="1100" b="1" dirty="0">
                <a:solidFill>
                  <a:schemeClr val="accent1"/>
                </a:solidFill>
              </a:rPr>
              <a:t>     4</a:t>
            </a:r>
          </a:p>
          <a:p>
            <a:r>
              <a:rPr lang="en-US" sz="1100" b="1" dirty="0">
                <a:solidFill>
                  <a:schemeClr val="accent1"/>
                </a:solidFill>
              </a:rPr>
              <a:t>    -2</a:t>
            </a:r>
          </a:p>
          <a:p>
            <a:r>
              <a:rPr lang="en-US" sz="1100" b="1" dirty="0">
                <a:solidFill>
                  <a:schemeClr val="accent1"/>
                </a:solidFill>
              </a:rPr>
              <a:t>     0</a:t>
            </a:r>
          </a:p>
          <a:p>
            <a:r>
              <a:rPr lang="en-US" sz="1100" b="1" dirty="0">
                <a:solidFill>
                  <a:schemeClr val="accent1"/>
                </a:solidFill>
              </a:rPr>
              <a:t>     1</a:t>
            </a:r>
          </a:p>
          <a:p>
            <a:r>
              <a:rPr lang="en-US" sz="1100" b="1" dirty="0">
                <a:solidFill>
                  <a:schemeClr val="accent1"/>
                </a:solidFill>
              </a:rPr>
              <a:t>    -3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3621768" y="3965609"/>
            <a:ext cx="9978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/>
              <a:t>First Oder of </a:t>
            </a:r>
          </a:p>
          <a:p>
            <a:pPr algn="ctr"/>
            <a:r>
              <a:rPr lang="en-US" sz="1200" dirty="0" smtClean="0"/>
              <a:t>difference</a:t>
            </a:r>
            <a:endParaRPr lang="en-US" sz="1200" dirty="0"/>
          </a:p>
        </p:txBody>
      </p:sp>
      <p:sp>
        <p:nvSpPr>
          <p:cNvPr id="49" name="Rectangle 48"/>
          <p:cNvSpPr/>
          <p:nvPr/>
        </p:nvSpPr>
        <p:spPr>
          <a:xfrm>
            <a:off x="1876926" y="774306"/>
            <a:ext cx="717929" cy="28315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accent6"/>
                </a:solidFill>
              </a:rPr>
              <a:t> </a:t>
            </a:r>
            <a:r>
              <a:rPr lang="en-US" sz="1200" b="1" dirty="0" smtClean="0">
                <a:solidFill>
                  <a:schemeClr val="accent6"/>
                </a:solidFill>
              </a:rPr>
              <a:t>   -5 </a:t>
            </a:r>
            <a:endParaRPr lang="en-US" sz="1200" b="1" dirty="0">
              <a:solidFill>
                <a:schemeClr val="accent6"/>
              </a:solidFill>
            </a:endParaRPr>
          </a:p>
          <a:p>
            <a:r>
              <a:rPr lang="en-US" sz="1000" dirty="0"/>
              <a:t>     1</a:t>
            </a:r>
          </a:p>
          <a:p>
            <a:r>
              <a:rPr lang="en-US" sz="1000" dirty="0"/>
              <a:t>     0</a:t>
            </a:r>
          </a:p>
          <a:p>
            <a:r>
              <a:rPr lang="en-US" sz="1000" dirty="0"/>
              <a:t>     2</a:t>
            </a:r>
          </a:p>
          <a:p>
            <a:r>
              <a:rPr lang="en-US" sz="1000" dirty="0"/>
              <a:t>    -4</a:t>
            </a:r>
          </a:p>
          <a:p>
            <a:r>
              <a:rPr lang="en-US" sz="1000" dirty="0"/>
              <a:t>     4</a:t>
            </a:r>
          </a:p>
          <a:p>
            <a:r>
              <a:rPr lang="en-US" sz="1000" dirty="0"/>
              <a:t>    -4</a:t>
            </a:r>
          </a:p>
          <a:p>
            <a:r>
              <a:rPr lang="en-US" sz="1000" dirty="0"/>
              <a:t>     2</a:t>
            </a:r>
          </a:p>
          <a:p>
            <a:r>
              <a:rPr lang="en-US" sz="1000" dirty="0"/>
              <a:t>     0</a:t>
            </a:r>
          </a:p>
          <a:p>
            <a:r>
              <a:rPr lang="en-US" sz="1000" dirty="0"/>
              <a:t>     2</a:t>
            </a:r>
          </a:p>
          <a:p>
            <a:r>
              <a:rPr lang="en-US" sz="1000" dirty="0"/>
              <a:t>    -4</a:t>
            </a:r>
          </a:p>
          <a:p>
            <a:r>
              <a:rPr lang="en-US" sz="1000" dirty="0"/>
              <a:t>     </a:t>
            </a:r>
            <a:r>
              <a:rPr lang="en-US" sz="1100" b="1" dirty="0">
                <a:solidFill>
                  <a:schemeClr val="accent1"/>
                </a:solidFill>
              </a:rPr>
              <a:t>3</a:t>
            </a:r>
          </a:p>
          <a:p>
            <a:r>
              <a:rPr lang="en-US" sz="1100" b="1" dirty="0">
                <a:solidFill>
                  <a:schemeClr val="accent1"/>
                </a:solidFill>
              </a:rPr>
              <a:t>     3</a:t>
            </a:r>
          </a:p>
          <a:p>
            <a:r>
              <a:rPr lang="en-US" sz="1100" b="1" dirty="0">
                <a:solidFill>
                  <a:schemeClr val="accent1"/>
                </a:solidFill>
              </a:rPr>
              <a:t>    -6</a:t>
            </a:r>
          </a:p>
          <a:p>
            <a:r>
              <a:rPr lang="en-US" sz="1100" b="1" dirty="0">
                <a:solidFill>
                  <a:schemeClr val="accent1"/>
                </a:solidFill>
              </a:rPr>
              <a:t>     2</a:t>
            </a:r>
          </a:p>
          <a:p>
            <a:r>
              <a:rPr lang="en-US" sz="1100" b="1" dirty="0">
                <a:solidFill>
                  <a:schemeClr val="accent1"/>
                </a:solidFill>
              </a:rPr>
              <a:t>     1</a:t>
            </a:r>
          </a:p>
          <a:p>
            <a:r>
              <a:rPr lang="en-US" sz="1100" b="1" dirty="0">
                <a:solidFill>
                  <a:schemeClr val="accent1"/>
                </a:solidFill>
              </a:rPr>
              <a:t>    -4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1792441" y="3965609"/>
            <a:ext cx="11852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/>
              <a:t>Second Oder of </a:t>
            </a:r>
          </a:p>
          <a:p>
            <a:pPr algn="ctr"/>
            <a:r>
              <a:rPr lang="en-US" sz="1200" dirty="0" smtClean="0"/>
              <a:t>difference</a:t>
            </a:r>
            <a:endParaRPr lang="en-US" sz="1200" dirty="0"/>
          </a:p>
        </p:txBody>
      </p:sp>
      <p:sp>
        <p:nvSpPr>
          <p:cNvPr id="4" name="Rectangle 3"/>
          <p:cNvSpPr/>
          <p:nvPr/>
        </p:nvSpPr>
        <p:spPr>
          <a:xfrm>
            <a:off x="3544033" y="655181"/>
            <a:ext cx="422910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 smtClean="0"/>
              <a:t>0     </a:t>
            </a:r>
            <a:r>
              <a:rPr lang="en-US" sz="1000" dirty="0"/>
              <a:t>1     0     0     0     1     0     0     0     0     0     1     0     0     0     0     0     0     0     0</a:t>
            </a:r>
          </a:p>
        </p:txBody>
      </p:sp>
    </p:spTree>
    <p:extLst>
      <p:ext uri="{BB962C8B-B14F-4D97-AF65-F5344CB8AC3E}">
        <p14:creationId xmlns:p14="http://schemas.microsoft.com/office/powerpoint/2010/main" val="2685623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95719" y="1005016"/>
            <a:ext cx="2224455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Conventional M-WRP</a:t>
            </a:r>
          </a:p>
          <a:p>
            <a:r>
              <a:rPr lang="en-US" dirty="0" smtClean="0"/>
              <a:t>Resolution: 720 X 720</a:t>
            </a:r>
          </a:p>
          <a:p>
            <a:r>
              <a:rPr lang="en-US" dirty="0" smtClean="0"/>
              <a:t>Depth : 0.02037</a:t>
            </a:r>
          </a:p>
          <a:p>
            <a:r>
              <a:rPr lang="en-US" dirty="0" smtClean="0"/>
              <a:t>WRP:29</a:t>
            </a:r>
          </a:p>
          <a:p>
            <a:r>
              <a:rPr lang="en-US" dirty="0" smtClean="0"/>
              <a:t>Cup:  0.114</a:t>
            </a:r>
          </a:p>
          <a:p>
            <a:r>
              <a:rPr lang="en-US" dirty="0" smtClean="0"/>
              <a:t>Cube : 0.111</a:t>
            </a:r>
          </a:p>
          <a:p>
            <a:r>
              <a:rPr lang="en-US" dirty="0"/>
              <a:t>Time: 86.8904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22" t="20210" r="16096" b="13844"/>
          <a:stretch/>
        </p:blipFill>
        <p:spPr>
          <a:xfrm rot="16200000">
            <a:off x="1121582" y="-16119"/>
            <a:ext cx="3359044" cy="353956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03" t="20690" r="13814" b="12282"/>
          <a:stretch/>
        </p:blipFill>
        <p:spPr>
          <a:xfrm rot="16200000">
            <a:off x="4813932" y="10091"/>
            <a:ext cx="3338226" cy="350796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81" t="16126" r="16456" b="12883"/>
          <a:stretch/>
        </p:blipFill>
        <p:spPr>
          <a:xfrm rot="16200000">
            <a:off x="1231813" y="3348022"/>
            <a:ext cx="3189662" cy="359064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82" t="20450" r="13094" b="10360"/>
          <a:stretch/>
        </p:blipFill>
        <p:spPr>
          <a:xfrm rot="16200000">
            <a:off x="4867409" y="3418404"/>
            <a:ext cx="3217570" cy="344483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102816" y="4316626"/>
            <a:ext cx="2224455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DM-WRP</a:t>
            </a:r>
          </a:p>
          <a:p>
            <a:r>
              <a:rPr lang="en-US" dirty="0" smtClean="0"/>
              <a:t>Resolution: 720 X 720</a:t>
            </a:r>
          </a:p>
          <a:p>
            <a:r>
              <a:rPr lang="en-US" dirty="0" smtClean="0"/>
              <a:t>Depth : 0.02037</a:t>
            </a:r>
          </a:p>
          <a:p>
            <a:r>
              <a:rPr lang="en-US" dirty="0" smtClean="0"/>
              <a:t>Cup: 0.111</a:t>
            </a:r>
          </a:p>
          <a:p>
            <a:r>
              <a:rPr lang="en-US" dirty="0" smtClean="0"/>
              <a:t>Cube :0.117 </a:t>
            </a:r>
          </a:p>
          <a:p>
            <a:r>
              <a:rPr lang="en-US" dirty="0"/>
              <a:t>WRP:25</a:t>
            </a:r>
          </a:p>
          <a:p>
            <a:r>
              <a:rPr lang="en-US" dirty="0" smtClean="0"/>
              <a:t>Time </a:t>
            </a:r>
            <a:r>
              <a:rPr lang="en-US" dirty="0"/>
              <a:t>: 86.3343</a:t>
            </a:r>
          </a:p>
        </p:txBody>
      </p:sp>
    </p:spTree>
    <p:extLst>
      <p:ext uri="{BB962C8B-B14F-4D97-AF65-F5344CB8AC3E}">
        <p14:creationId xmlns:p14="http://schemas.microsoft.com/office/powerpoint/2010/main" val="2048813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08" t="13483" r="26726" b="10240"/>
          <a:stretch/>
        </p:blipFill>
        <p:spPr>
          <a:xfrm rot="16200000">
            <a:off x="1345352" y="-182065"/>
            <a:ext cx="1488837" cy="248139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02" r="27507" b="19489"/>
          <a:stretch/>
        </p:blipFill>
        <p:spPr>
          <a:xfrm rot="16200000">
            <a:off x="3967842" y="-137883"/>
            <a:ext cx="1488838" cy="239303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09" t="1" r="20392" b="20431"/>
          <a:stretch/>
        </p:blipFill>
        <p:spPr>
          <a:xfrm rot="16200000">
            <a:off x="1210573" y="1517429"/>
            <a:ext cx="1697414" cy="2420416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849072" y="3707239"/>
            <a:ext cx="2224455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Conventional M-WRP</a:t>
            </a:r>
          </a:p>
          <a:p>
            <a:r>
              <a:rPr lang="en-US" dirty="0"/>
              <a:t>Resolution: 720 X 720</a:t>
            </a:r>
          </a:p>
          <a:p>
            <a:r>
              <a:rPr lang="en-US" dirty="0"/>
              <a:t>Depth : </a:t>
            </a:r>
            <a:r>
              <a:rPr lang="en-US" dirty="0" smtClean="0"/>
              <a:t>0.0374</a:t>
            </a:r>
            <a:endParaRPr lang="en-US" dirty="0"/>
          </a:p>
          <a:p>
            <a:r>
              <a:rPr lang="en-US" dirty="0" smtClean="0"/>
              <a:t>WRP:72</a:t>
            </a:r>
            <a:endParaRPr lang="en-US" dirty="0"/>
          </a:p>
          <a:p>
            <a:r>
              <a:rPr lang="en-US" dirty="0"/>
              <a:t>Cup:  </a:t>
            </a:r>
            <a:r>
              <a:rPr lang="en-US" dirty="0" smtClean="0"/>
              <a:t>0.0132</a:t>
            </a:r>
          </a:p>
          <a:p>
            <a:r>
              <a:rPr lang="en-US" dirty="0" smtClean="0"/>
              <a:t>book</a:t>
            </a:r>
            <a:r>
              <a:rPr lang="en-US" dirty="0"/>
              <a:t>: </a:t>
            </a:r>
            <a:r>
              <a:rPr lang="en-US" dirty="0" smtClean="0"/>
              <a:t>0.118</a:t>
            </a:r>
          </a:p>
          <a:p>
            <a:r>
              <a:rPr lang="en-US" dirty="0" smtClean="0"/>
              <a:t>cube</a:t>
            </a:r>
            <a:r>
              <a:rPr lang="en-US" dirty="0"/>
              <a:t>: </a:t>
            </a:r>
            <a:r>
              <a:rPr lang="en-US" dirty="0" smtClean="0"/>
              <a:t>0.101</a:t>
            </a:r>
          </a:p>
          <a:p>
            <a:r>
              <a:rPr lang="en-US" dirty="0" smtClean="0"/>
              <a:t>Chicken:0.116</a:t>
            </a:r>
          </a:p>
          <a:p>
            <a:r>
              <a:rPr lang="en-US" dirty="0"/>
              <a:t>Time: 122.228429</a:t>
            </a:r>
          </a:p>
          <a:p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18" t="15135" r="22132" b="17958"/>
          <a:stretch/>
        </p:blipFill>
        <p:spPr>
          <a:xfrm rot="16200000">
            <a:off x="6924295" y="68384"/>
            <a:ext cx="1511044" cy="202807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02" t="10120" r="25706" b="18528"/>
          <a:stretch/>
        </p:blipFill>
        <p:spPr>
          <a:xfrm rot="16200000">
            <a:off x="9191493" y="1667431"/>
            <a:ext cx="1607504" cy="2210321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83" t="8199" r="20661" b="14685"/>
          <a:stretch/>
        </p:blipFill>
        <p:spPr>
          <a:xfrm rot="16200000">
            <a:off x="6955191" y="1679428"/>
            <a:ext cx="1581666" cy="2160488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6665779" y="3707239"/>
            <a:ext cx="2224455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DM-WRP</a:t>
            </a:r>
            <a:endParaRPr lang="en-US" dirty="0"/>
          </a:p>
          <a:p>
            <a:r>
              <a:rPr lang="en-US" dirty="0"/>
              <a:t>Resolution: 720 X 720</a:t>
            </a:r>
          </a:p>
          <a:p>
            <a:r>
              <a:rPr lang="en-US" dirty="0"/>
              <a:t>Depth : </a:t>
            </a:r>
            <a:r>
              <a:rPr lang="en-US" dirty="0" smtClean="0"/>
              <a:t>0.0374</a:t>
            </a:r>
            <a:endParaRPr lang="en-US" dirty="0"/>
          </a:p>
          <a:p>
            <a:r>
              <a:rPr lang="en-US" dirty="0" smtClean="0"/>
              <a:t>WRP:64</a:t>
            </a:r>
            <a:endParaRPr lang="en-US" dirty="0"/>
          </a:p>
          <a:p>
            <a:r>
              <a:rPr lang="en-US" dirty="0"/>
              <a:t>Cup:  0.0132</a:t>
            </a:r>
          </a:p>
          <a:p>
            <a:r>
              <a:rPr lang="en-US" dirty="0"/>
              <a:t>book:  </a:t>
            </a:r>
            <a:r>
              <a:rPr lang="en-US" dirty="0" smtClean="0"/>
              <a:t>0.1180</a:t>
            </a:r>
          </a:p>
          <a:p>
            <a:r>
              <a:rPr lang="en-US" dirty="0" smtClean="0"/>
              <a:t>cube</a:t>
            </a:r>
            <a:r>
              <a:rPr lang="en-US" dirty="0"/>
              <a:t>: 0.101</a:t>
            </a:r>
          </a:p>
          <a:p>
            <a:r>
              <a:rPr lang="en-US" dirty="0" smtClean="0"/>
              <a:t>Chicken:0.1160</a:t>
            </a:r>
            <a:endParaRPr lang="en-US" dirty="0"/>
          </a:p>
          <a:p>
            <a:r>
              <a:rPr lang="en-US" dirty="0" smtClean="0"/>
              <a:t>Time</a:t>
            </a:r>
            <a:r>
              <a:rPr lang="en-US" dirty="0"/>
              <a:t>: 122.3459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82" t="10961" r="27508" b="18889"/>
          <a:stretch/>
        </p:blipFill>
        <p:spPr>
          <a:xfrm rot="16200000">
            <a:off x="3834901" y="1547355"/>
            <a:ext cx="1742302" cy="240544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84" t="10721" r="28468" b="18048"/>
          <a:stretch/>
        </p:blipFill>
        <p:spPr>
          <a:xfrm rot="16200000">
            <a:off x="9190807" y="-37638"/>
            <a:ext cx="1511043" cy="2240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906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36" t="26432" r="18358" b="11917"/>
          <a:stretch/>
        </p:blipFill>
        <p:spPr>
          <a:xfrm rot="16200000">
            <a:off x="-37750" y="616591"/>
            <a:ext cx="5075340" cy="42280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91" t="24827" r="19703" b="12421"/>
          <a:stretch/>
        </p:blipFill>
        <p:spPr>
          <a:xfrm rot="16200000">
            <a:off x="4605561" y="578841"/>
            <a:ext cx="5075340" cy="4303549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9672517" y="385199"/>
            <a:ext cx="222445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DM-WRP</a:t>
            </a:r>
            <a:endParaRPr lang="en-US" dirty="0"/>
          </a:p>
          <a:p>
            <a:r>
              <a:rPr lang="en-US" dirty="0"/>
              <a:t>Resolution: 720 X 720</a:t>
            </a:r>
          </a:p>
          <a:p>
            <a:r>
              <a:rPr lang="en-US" dirty="0"/>
              <a:t>Depth : </a:t>
            </a:r>
            <a:r>
              <a:rPr lang="en-US" dirty="0" smtClean="0"/>
              <a:t>0.018346</a:t>
            </a:r>
            <a:endParaRPr lang="en-US" dirty="0"/>
          </a:p>
          <a:p>
            <a:r>
              <a:rPr lang="en-US" dirty="0" smtClean="0"/>
              <a:t>WRP: 201</a:t>
            </a:r>
            <a:endParaRPr lang="en-US" dirty="0"/>
          </a:p>
          <a:p>
            <a:r>
              <a:rPr lang="en-US" dirty="0" smtClean="0"/>
              <a:t>Cube:0.107</a:t>
            </a:r>
          </a:p>
          <a:p>
            <a:r>
              <a:rPr lang="en-US" dirty="0" smtClean="0"/>
              <a:t>Face:0.099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1717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637900" y="333224"/>
            <a:ext cx="259491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Parameters:</a:t>
            </a:r>
          </a:p>
          <a:p>
            <a:r>
              <a:rPr lang="en-US" sz="1400" dirty="0" smtClean="0"/>
              <a:t>Object </a:t>
            </a:r>
            <a:r>
              <a:rPr lang="en-US" sz="1400" dirty="0"/>
              <a:t>Depth: 0.024979</a:t>
            </a:r>
            <a:endParaRPr lang="en-US" sz="1400" dirty="0" smtClean="0"/>
          </a:p>
          <a:p>
            <a:r>
              <a:rPr lang="en-US" sz="1400" dirty="0" smtClean="0"/>
              <a:t>No. of object point: 81,155</a:t>
            </a:r>
          </a:p>
          <a:p>
            <a:r>
              <a:rPr lang="en-US" sz="1400" dirty="0" smtClean="0"/>
              <a:t>No. of depth layers: 144</a:t>
            </a:r>
          </a:p>
          <a:p>
            <a:r>
              <a:rPr lang="en-US" sz="1400" dirty="0" smtClean="0"/>
              <a:t>Object to Hologram: 0.35</a:t>
            </a:r>
          </a:p>
          <a:p>
            <a:r>
              <a:rPr lang="en-US" sz="1400" dirty="0" smtClean="0"/>
              <a:t>Resolution</a:t>
            </a:r>
            <a:r>
              <a:rPr lang="en-US" sz="1400" dirty="0"/>
              <a:t>: </a:t>
            </a:r>
            <a:r>
              <a:rPr lang="en-US" sz="1400" dirty="0" smtClean="0"/>
              <a:t>1980 </a:t>
            </a:r>
            <a:r>
              <a:rPr lang="en-US" sz="1400" dirty="0"/>
              <a:t>X </a:t>
            </a:r>
            <a:r>
              <a:rPr lang="en-US" sz="1400" dirty="0" smtClean="0"/>
              <a:t>1024</a:t>
            </a:r>
            <a:endParaRPr lang="en-US" sz="1400" dirty="0"/>
          </a:p>
        </p:txBody>
      </p:sp>
      <p:sp>
        <p:nvSpPr>
          <p:cNvPr id="5" name="TextBox 4"/>
          <p:cNvSpPr txBox="1"/>
          <p:nvPr/>
        </p:nvSpPr>
        <p:spPr>
          <a:xfrm>
            <a:off x="1139401" y="5528410"/>
            <a:ext cx="13379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Focused on Cup</a:t>
            </a:r>
          </a:p>
          <a:p>
            <a:r>
              <a:rPr lang="en-US" sz="1400" dirty="0" smtClean="0"/>
              <a:t>d </a:t>
            </a:r>
            <a:r>
              <a:rPr lang="en-US" sz="1400" dirty="0"/>
              <a:t>= </a:t>
            </a:r>
            <a:r>
              <a:rPr lang="en-US" sz="1400" dirty="0" smtClean="0"/>
              <a:t>0.336</a:t>
            </a:r>
            <a:endParaRPr lang="en-US" sz="1400" dirty="0"/>
          </a:p>
        </p:txBody>
      </p:sp>
      <p:sp>
        <p:nvSpPr>
          <p:cNvPr id="36" name="TextBox 35"/>
          <p:cNvSpPr txBox="1"/>
          <p:nvPr/>
        </p:nvSpPr>
        <p:spPr>
          <a:xfrm>
            <a:off x="3466587" y="5528410"/>
            <a:ext cx="142135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Focused on </a:t>
            </a:r>
            <a:r>
              <a:rPr lang="en-US" sz="1400" dirty="0" smtClean="0"/>
              <a:t>Book</a:t>
            </a:r>
            <a:endParaRPr lang="en-US" sz="1400" dirty="0"/>
          </a:p>
          <a:p>
            <a:r>
              <a:rPr lang="en-US" sz="1400" dirty="0"/>
              <a:t>d = </a:t>
            </a:r>
            <a:r>
              <a:rPr lang="en-US" sz="1400" dirty="0" smtClean="0"/>
              <a:t>0.330</a:t>
            </a:r>
            <a:endParaRPr lang="en-US" sz="1400" dirty="0"/>
          </a:p>
          <a:p>
            <a:endParaRPr lang="en-US" sz="1400" dirty="0"/>
          </a:p>
        </p:txBody>
      </p:sp>
      <p:sp>
        <p:nvSpPr>
          <p:cNvPr id="37" name="TextBox 36"/>
          <p:cNvSpPr txBox="1"/>
          <p:nvPr/>
        </p:nvSpPr>
        <p:spPr>
          <a:xfrm>
            <a:off x="5912981" y="5528410"/>
            <a:ext cx="16207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Focused on </a:t>
            </a:r>
            <a:r>
              <a:rPr lang="en-US" sz="1400" dirty="0" smtClean="0"/>
              <a:t>Chicken</a:t>
            </a:r>
            <a:endParaRPr lang="en-US" sz="1400" dirty="0"/>
          </a:p>
          <a:p>
            <a:r>
              <a:rPr lang="en-US" sz="1400" dirty="0"/>
              <a:t>d = </a:t>
            </a:r>
            <a:r>
              <a:rPr lang="en-US" sz="1400" dirty="0" smtClean="0"/>
              <a:t>0.327</a:t>
            </a:r>
            <a:endParaRPr lang="en-US" sz="1400" dirty="0"/>
          </a:p>
        </p:txBody>
      </p:sp>
      <p:sp>
        <p:nvSpPr>
          <p:cNvPr id="38" name="TextBox 37"/>
          <p:cNvSpPr txBox="1"/>
          <p:nvPr/>
        </p:nvSpPr>
        <p:spPr>
          <a:xfrm>
            <a:off x="7979579" y="5528410"/>
            <a:ext cx="142776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Focused on </a:t>
            </a:r>
            <a:r>
              <a:rPr lang="en-US" sz="1400" dirty="0" smtClean="0"/>
              <a:t>Cube</a:t>
            </a:r>
            <a:endParaRPr lang="en-US" sz="1400" dirty="0"/>
          </a:p>
          <a:p>
            <a:r>
              <a:rPr lang="en-US" sz="1400" dirty="0"/>
              <a:t>d = </a:t>
            </a:r>
            <a:r>
              <a:rPr lang="en-US" sz="1400" dirty="0" smtClean="0"/>
              <a:t>0.0318</a:t>
            </a:r>
            <a:endParaRPr lang="en-US" sz="1400" dirty="0"/>
          </a:p>
          <a:p>
            <a:endParaRPr lang="en-US" sz="1400" dirty="0"/>
          </a:p>
        </p:txBody>
      </p:sp>
      <p:grpSp>
        <p:nvGrpSpPr>
          <p:cNvPr id="45" name="Group 44"/>
          <p:cNvGrpSpPr/>
          <p:nvPr/>
        </p:nvGrpSpPr>
        <p:grpSpPr>
          <a:xfrm>
            <a:off x="792823" y="3804441"/>
            <a:ext cx="11061478" cy="1487290"/>
            <a:chOff x="675504" y="1746784"/>
            <a:chExt cx="11061478" cy="1487290"/>
          </a:xfrm>
        </p:grpSpPr>
        <p:sp>
          <p:nvSpPr>
            <p:cNvPr id="28" name="TextBox 27"/>
            <p:cNvSpPr txBox="1"/>
            <p:nvPr/>
          </p:nvSpPr>
          <p:spPr>
            <a:xfrm>
              <a:off x="10194572" y="2010050"/>
              <a:ext cx="1542410" cy="11695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DM-WRP</a:t>
              </a:r>
            </a:p>
            <a:p>
              <a:r>
                <a:rPr lang="en-US" sz="1400" dirty="0" smtClean="0"/>
                <a:t>No. of WRP:64</a:t>
              </a:r>
            </a:p>
            <a:p>
              <a:r>
                <a:rPr lang="en-US" sz="1400" dirty="0" smtClean="0"/>
                <a:t>Time</a:t>
              </a:r>
              <a:r>
                <a:rPr lang="en-US" sz="1400" dirty="0"/>
                <a:t>:  </a:t>
              </a:r>
              <a:r>
                <a:rPr lang="en-US" sz="1400" dirty="0" smtClean="0"/>
                <a:t>362.717772</a:t>
              </a:r>
            </a:p>
            <a:p>
              <a:r>
                <a:rPr lang="en-US" sz="1400" dirty="0" smtClean="0"/>
                <a:t>PSNR:</a:t>
              </a:r>
            </a:p>
            <a:p>
              <a:endParaRPr lang="en-US" sz="1400" dirty="0"/>
            </a:p>
          </p:txBody>
        </p:sp>
        <p:grpSp>
          <p:nvGrpSpPr>
            <p:cNvPr id="42" name="Group 41"/>
            <p:cNvGrpSpPr/>
            <p:nvPr/>
          </p:nvGrpSpPr>
          <p:grpSpPr>
            <a:xfrm>
              <a:off x="675504" y="1746784"/>
              <a:ext cx="9185982" cy="1487290"/>
              <a:chOff x="675504" y="1746784"/>
              <a:chExt cx="9185982" cy="1487290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613" t="25015" r="23231" b="27177"/>
              <a:stretch/>
            </p:blipFill>
            <p:spPr>
              <a:xfrm rot="16200000">
                <a:off x="1071164" y="1357536"/>
                <a:ext cx="1474474" cy="2265794"/>
              </a:xfrm>
              <a:prstGeom prst="rect">
                <a:avLst/>
              </a:prstGeom>
            </p:spPr>
          </p:pic>
          <p:pic>
            <p:nvPicPr>
              <p:cNvPr id="6" name="Picture 5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006" t="24414" r="22535" b="28739"/>
              <a:stretch/>
            </p:blipFill>
            <p:spPr>
              <a:xfrm rot="16200000">
                <a:off x="3391940" y="1357532"/>
                <a:ext cx="1487290" cy="2265794"/>
              </a:xfrm>
              <a:prstGeom prst="rect">
                <a:avLst/>
              </a:prstGeom>
            </p:spPr>
          </p:pic>
          <p:pic>
            <p:nvPicPr>
              <p:cNvPr id="8" name="Picture 7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430" t="24771" r="22180" b="28742"/>
              <a:stretch/>
            </p:blipFill>
            <p:spPr>
              <a:xfrm rot="16200000">
                <a:off x="5691492" y="1385167"/>
                <a:ext cx="1480639" cy="2203874"/>
              </a:xfrm>
              <a:prstGeom prst="rect">
                <a:avLst/>
              </a:prstGeom>
            </p:spPr>
          </p:pic>
          <p:pic>
            <p:nvPicPr>
              <p:cNvPr id="10" name="Picture 9"/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844" t="22853" r="20909" b="27658"/>
              <a:stretch/>
            </p:blipFill>
            <p:spPr>
              <a:xfrm rot="16200000">
                <a:off x="7991200" y="1355550"/>
                <a:ext cx="1474227" cy="2266344"/>
              </a:xfrm>
              <a:prstGeom prst="rect">
                <a:avLst/>
              </a:prstGeom>
            </p:spPr>
          </p:pic>
        </p:grpSp>
      </p:grpSp>
      <p:grpSp>
        <p:nvGrpSpPr>
          <p:cNvPr id="44" name="Group 43"/>
          <p:cNvGrpSpPr/>
          <p:nvPr/>
        </p:nvGrpSpPr>
        <p:grpSpPr>
          <a:xfrm>
            <a:off x="792823" y="2132606"/>
            <a:ext cx="11277973" cy="1487292"/>
            <a:chOff x="665860" y="3623652"/>
            <a:chExt cx="11277973" cy="1487292"/>
          </a:xfrm>
        </p:grpSpPr>
        <p:sp>
          <p:nvSpPr>
            <p:cNvPr id="27" name="TextBox 26"/>
            <p:cNvSpPr txBox="1"/>
            <p:nvPr/>
          </p:nvSpPr>
          <p:spPr>
            <a:xfrm>
              <a:off x="10194572" y="3975823"/>
              <a:ext cx="1749261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Conventional M-WRP</a:t>
              </a:r>
            </a:p>
            <a:p>
              <a:r>
                <a:rPr lang="en-US" sz="1400" dirty="0" smtClean="0"/>
                <a:t>No</a:t>
              </a:r>
              <a:r>
                <a:rPr lang="en-US" sz="1400" dirty="0"/>
                <a:t>. of </a:t>
              </a:r>
              <a:r>
                <a:rPr lang="en-US" sz="1400" dirty="0" smtClean="0"/>
                <a:t>WRP:72</a:t>
              </a:r>
              <a:endParaRPr lang="en-US" sz="1400" dirty="0"/>
            </a:p>
            <a:p>
              <a:r>
                <a:rPr lang="en-US" sz="1400" dirty="0" smtClean="0"/>
                <a:t>Time</a:t>
              </a:r>
              <a:r>
                <a:rPr lang="en-US" sz="1400" dirty="0"/>
                <a:t>:  </a:t>
              </a:r>
              <a:r>
                <a:rPr lang="en-US" sz="1400" dirty="0" smtClean="0"/>
                <a:t>365.0702</a:t>
              </a:r>
            </a:p>
            <a:p>
              <a:r>
                <a:rPr lang="en-US" sz="1400" dirty="0" smtClean="0"/>
                <a:t>PSNR:</a:t>
              </a:r>
              <a:endParaRPr lang="en-US" sz="1400" dirty="0"/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005" t="23814" r="23000" b="27778"/>
            <a:stretch/>
          </p:blipFill>
          <p:spPr>
            <a:xfrm rot="16200000">
              <a:off x="5698104" y="3210482"/>
              <a:ext cx="1441286" cy="2286763"/>
            </a:xfrm>
            <a:prstGeom prst="rect">
              <a:avLst/>
            </a:prstGeom>
          </p:spPr>
        </p:pic>
        <p:pic>
          <p:nvPicPr>
            <p:cNvPr id="39" name="Picture 38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077" t="24294" r="22303" b="27538"/>
            <a:stretch/>
          </p:blipFill>
          <p:spPr>
            <a:xfrm rot="16200000">
              <a:off x="1064751" y="3224761"/>
              <a:ext cx="1487292" cy="2285073"/>
            </a:xfrm>
            <a:prstGeom prst="rect">
              <a:avLst/>
            </a:prstGeom>
          </p:spPr>
        </p:pic>
        <p:pic>
          <p:nvPicPr>
            <p:cNvPr id="40" name="Picture 39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915" t="24174" r="22535" b="28362"/>
            <a:stretch/>
          </p:blipFill>
          <p:spPr>
            <a:xfrm rot="16200000">
              <a:off x="3389454" y="3216455"/>
              <a:ext cx="1447391" cy="2268713"/>
            </a:xfrm>
            <a:prstGeom prst="rect">
              <a:avLst/>
            </a:prstGeom>
          </p:spPr>
        </p:pic>
        <p:pic>
          <p:nvPicPr>
            <p:cNvPr id="41" name="Picture 40"/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683" t="22732" r="20444" b="27177"/>
            <a:stretch/>
          </p:blipFill>
          <p:spPr>
            <a:xfrm rot="16200000">
              <a:off x="8045925" y="3251096"/>
              <a:ext cx="1443005" cy="21881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14357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9300519" y="2516784"/>
            <a:ext cx="239721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Parameters:</a:t>
            </a:r>
          </a:p>
          <a:p>
            <a:r>
              <a:rPr lang="en-US" sz="1400" dirty="0" smtClean="0"/>
              <a:t>Object </a:t>
            </a:r>
            <a:r>
              <a:rPr lang="en-US" sz="1400" dirty="0"/>
              <a:t>Depth: 0.021717</a:t>
            </a:r>
          </a:p>
          <a:p>
            <a:r>
              <a:rPr lang="en-US" sz="1400" dirty="0" smtClean="0"/>
              <a:t>No. of object point: 87,189</a:t>
            </a:r>
          </a:p>
          <a:p>
            <a:r>
              <a:rPr lang="en-US" sz="1400" dirty="0" smtClean="0"/>
              <a:t>No. of depth layer: 491</a:t>
            </a:r>
          </a:p>
          <a:p>
            <a:r>
              <a:rPr lang="en-US" sz="1400" dirty="0" smtClean="0"/>
              <a:t>Object to Hologram = 0.35</a:t>
            </a:r>
          </a:p>
          <a:p>
            <a:r>
              <a:rPr lang="en-US" sz="1400" dirty="0" smtClean="0"/>
              <a:t>Resolution: 1980 X 1024</a:t>
            </a:r>
          </a:p>
          <a:p>
            <a:r>
              <a:rPr lang="en-US" sz="1400" dirty="0" err="1" smtClean="0"/>
              <a:t>Corr</a:t>
            </a:r>
            <a:r>
              <a:rPr lang="en-US" sz="1400" dirty="0" smtClean="0"/>
              <a:t>: 0.8572</a:t>
            </a:r>
          </a:p>
          <a:p>
            <a:r>
              <a:rPr lang="en-US" sz="1400" dirty="0" smtClean="0"/>
              <a:t>PSNR:22.5142</a:t>
            </a:r>
            <a:endParaRPr lang="en-US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6855511" y="4326243"/>
            <a:ext cx="154241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DM-WRP</a:t>
            </a:r>
          </a:p>
          <a:p>
            <a:r>
              <a:rPr lang="en-US" sz="1400" dirty="0" smtClean="0"/>
              <a:t>No. of WRP: 233</a:t>
            </a:r>
          </a:p>
          <a:p>
            <a:r>
              <a:rPr lang="en-US" sz="1400" dirty="0" smtClean="0"/>
              <a:t>Time</a:t>
            </a:r>
            <a:r>
              <a:rPr lang="en-US" sz="1400" dirty="0"/>
              <a:t>:  457.984684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776900" y="1496545"/>
            <a:ext cx="162102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Convention M-WRP</a:t>
            </a:r>
          </a:p>
          <a:p>
            <a:r>
              <a:rPr lang="en-US" sz="1400" dirty="0" smtClean="0"/>
              <a:t>No. of WRP: 246</a:t>
            </a:r>
          </a:p>
          <a:p>
            <a:r>
              <a:rPr lang="en-US" sz="1400" dirty="0" smtClean="0"/>
              <a:t>Time</a:t>
            </a:r>
            <a:r>
              <a:rPr lang="en-US" sz="1400" dirty="0"/>
              <a:t>:  463.9067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77" t="26336" r="9528" b="38108"/>
          <a:stretch/>
        </p:blipFill>
        <p:spPr>
          <a:xfrm rot="16200000">
            <a:off x="3855857" y="3208101"/>
            <a:ext cx="2846156" cy="266601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79" t="26096" r="1862" b="33784"/>
          <a:stretch/>
        </p:blipFill>
        <p:spPr>
          <a:xfrm rot="16200000">
            <a:off x="780500" y="3190805"/>
            <a:ext cx="2846155" cy="270061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83" t="25736" r="6276" b="36306"/>
          <a:stretch/>
        </p:blipFill>
        <p:spPr>
          <a:xfrm rot="16200000">
            <a:off x="767804" y="262592"/>
            <a:ext cx="2871547" cy="2700615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419488" y="6033549"/>
            <a:ext cx="15561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Focused on </a:t>
            </a:r>
            <a:r>
              <a:rPr lang="en-US" sz="1400" b="1" dirty="0" smtClean="0"/>
              <a:t>person</a:t>
            </a:r>
          </a:p>
          <a:p>
            <a:r>
              <a:rPr lang="en-US" sz="1400" dirty="0" smtClean="0"/>
              <a:t>d </a:t>
            </a:r>
            <a:r>
              <a:rPr lang="en-US" sz="1400" dirty="0"/>
              <a:t>= </a:t>
            </a:r>
            <a:r>
              <a:rPr lang="en-US" sz="1400" dirty="0" smtClean="0"/>
              <a:t>0.342</a:t>
            </a:r>
            <a:endParaRPr lang="en-US" sz="1400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90" t="25976" r="6276" b="37147"/>
          <a:stretch/>
        </p:blipFill>
        <p:spPr>
          <a:xfrm rot="16200000">
            <a:off x="3839195" y="325047"/>
            <a:ext cx="2890758" cy="2594917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4500869" y="6033549"/>
            <a:ext cx="14069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Focused on </a:t>
            </a:r>
            <a:r>
              <a:rPr lang="en-US" sz="1400" b="1" dirty="0" smtClean="0"/>
              <a:t>cube</a:t>
            </a:r>
          </a:p>
          <a:p>
            <a:r>
              <a:rPr lang="en-US" sz="1400" dirty="0" smtClean="0"/>
              <a:t>d </a:t>
            </a:r>
            <a:r>
              <a:rPr lang="en-US" sz="1400" dirty="0"/>
              <a:t>= </a:t>
            </a:r>
            <a:r>
              <a:rPr lang="en-US" sz="1400" dirty="0" smtClean="0"/>
              <a:t>0.327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09100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7970" y="115997"/>
            <a:ext cx="3461989" cy="2596492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7306" y="3053526"/>
            <a:ext cx="3490865" cy="2618149"/>
          </a:xfrm>
          <a:prstGeom prst="rect">
            <a:avLst/>
          </a:prstGeom>
        </p:spPr>
      </p:pic>
      <p:sp>
        <p:nvSpPr>
          <p:cNvPr id="25" name="Down Arrow 24"/>
          <p:cNvSpPr/>
          <p:nvPr/>
        </p:nvSpPr>
        <p:spPr>
          <a:xfrm>
            <a:off x="3757188" y="2904993"/>
            <a:ext cx="637408" cy="119505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3577420" y="2402287"/>
            <a:ext cx="1138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Normalize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264430" y="5953582"/>
            <a:ext cx="12907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No. of WRP: 40</a:t>
            </a:r>
            <a:endParaRPr lang="en-US" sz="1400" dirty="0"/>
          </a:p>
        </p:txBody>
      </p:sp>
      <p:sp>
        <p:nvSpPr>
          <p:cNvPr id="28" name="TextBox 27"/>
          <p:cNvSpPr txBox="1"/>
          <p:nvPr/>
        </p:nvSpPr>
        <p:spPr>
          <a:xfrm>
            <a:off x="5753440" y="5953581"/>
            <a:ext cx="12907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No. of WRP: 40</a:t>
            </a:r>
            <a:endParaRPr lang="en-US" sz="1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432" y="3053525"/>
            <a:ext cx="3484401" cy="261330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140" y="195557"/>
            <a:ext cx="3384279" cy="253820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44" t="2896" r="5375" b="-1265"/>
          <a:stretch/>
        </p:blipFill>
        <p:spPr>
          <a:xfrm>
            <a:off x="8090881" y="1269727"/>
            <a:ext cx="3941772" cy="3268191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990003" y="6370762"/>
            <a:ext cx="62263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Fig. Active area size Comparison between point wise segmentation and depth wise segmentation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85907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8488</TotalTime>
  <Words>818</Words>
  <Application>Microsoft Office PowerPoint</Application>
  <PresentationFormat>Widescreen</PresentationFormat>
  <Paragraphs>288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어닉</dc:creator>
  <cp:lastModifiedBy>어닉</cp:lastModifiedBy>
  <cp:revision>107</cp:revision>
  <cp:lastPrinted>2019-07-01T00:29:58Z</cp:lastPrinted>
  <dcterms:created xsi:type="dcterms:W3CDTF">2019-03-30T07:55:36Z</dcterms:created>
  <dcterms:modified xsi:type="dcterms:W3CDTF">2019-07-02T13:25:15Z</dcterms:modified>
</cp:coreProperties>
</file>